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9"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A8"/>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5033" autoAdjust="0"/>
  </p:normalViewPr>
  <p:slideViewPr>
    <p:cSldViewPr snapToGrid="0">
      <p:cViewPr varScale="1">
        <p:scale>
          <a:sx n="62" d="100"/>
          <a:sy n="62" d="100"/>
        </p:scale>
        <p:origin x="1042" y="6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C0FE25-A21A-5B33-0457-EB247C95879B}"/>
            </a:ext>
          </a:extLst>
        </p:cNvPr>
        <p:cNvGrpSpPr/>
        <p:nvPr/>
      </p:nvGrpSpPr>
      <p:grpSpPr>
        <a:xfrm>
          <a:off x="0" y="0"/>
          <a:ext cx="0" cy="0"/>
          <a:chOff x="0" y="0"/>
          <a:chExt cx="0" cy="0"/>
        </a:xfrm>
      </p:grpSpPr>
      <p:sp>
        <p:nvSpPr>
          <p:cNvPr id="379" name="PlaceHolder 1">
            <a:extLst>
              <a:ext uri="{FF2B5EF4-FFF2-40B4-BE49-F238E27FC236}">
                <a16:creationId xmlns:a16="http://schemas.microsoft.com/office/drawing/2014/main" id="{4D94751A-F995-BC0D-9462-425B5BC7ADAD}"/>
              </a:ext>
            </a:extLst>
          </p:cNvPr>
          <p:cNvSpPr>
            <a:spLocks noGrp="1" noRot="1" noChangeAspect="1"/>
          </p:cNvSpPr>
          <p:nvPr>
            <p:ph type="sldImg"/>
          </p:nvPr>
        </p:nvSpPr>
        <p:spPr>
          <a:xfrm>
            <a:off x="685800" y="1143000"/>
            <a:ext cx="5486400" cy="3086100"/>
          </a:xfrm>
          <a:prstGeom prst="rect">
            <a:avLst/>
          </a:prstGeom>
        </p:spPr>
      </p:sp>
      <p:sp>
        <p:nvSpPr>
          <p:cNvPr id="380" name="PlaceHolder 2">
            <a:extLst>
              <a:ext uri="{FF2B5EF4-FFF2-40B4-BE49-F238E27FC236}">
                <a16:creationId xmlns:a16="http://schemas.microsoft.com/office/drawing/2014/main" id="{9120847A-7958-C633-4FE6-671AE5CAF173}"/>
              </a:ext>
            </a:extLst>
          </p:cNvPr>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a:extLst>
              <a:ext uri="{FF2B5EF4-FFF2-40B4-BE49-F238E27FC236}">
                <a16:creationId xmlns:a16="http://schemas.microsoft.com/office/drawing/2014/main" id="{08886076-35BD-2636-BCFB-D54066798478}"/>
              </a:ext>
            </a:extLst>
          </p:cNvPr>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6</a:t>
            </a:fld>
            <a:endParaRPr lang="en-US" sz="1200" b="0" strike="noStrike" spc="-1">
              <a:latin typeface="Times New Roman"/>
            </a:endParaRPr>
          </a:p>
        </p:txBody>
      </p:sp>
    </p:spTree>
    <p:extLst>
      <p:ext uri="{BB962C8B-B14F-4D97-AF65-F5344CB8AC3E}">
        <p14:creationId xmlns:p14="http://schemas.microsoft.com/office/powerpoint/2010/main" val="851634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431435"/>
          </a:xfrm>
          <a:prstGeom prst="rect">
            <a:avLst/>
          </a:prstGeom>
          <a:noFill/>
        </p:spPr>
        <p:txBody>
          <a:bodyPr wrap="square">
            <a:spAutoFit/>
          </a:bodyPr>
          <a:lstStyle/>
          <a:p>
            <a:pPr algn="ct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STOCK MARKET FORECAST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400" dirty="0"/>
          </a:p>
          <a:p>
            <a:r>
              <a:rPr lang="en-US" sz="1400" dirty="0">
                <a:latin typeface="Times New Roman" panose="02020603050405020304" pitchFamily="18" charset="0"/>
                <a:cs typeface="Times New Roman" panose="02020603050405020304" pitchFamily="18" charset="0"/>
              </a:rPr>
              <a:t>Team : ANBUSELVAN M</a:t>
            </a:r>
          </a:p>
          <a:p>
            <a:r>
              <a:rPr lang="en-US" dirty="0">
                <a:latin typeface="Times New Roman" panose="02020603050405020304" pitchFamily="18" charset="0"/>
                <a:cs typeface="Times New Roman" panose="02020603050405020304" pitchFamily="18" charset="0"/>
              </a:rPr>
              <a:t>Email :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anbuselvan24703@gmail.com</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Guide: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P.Raja</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Master Trainer )</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7562"/>
            <a:ext cx="2821075" cy="10483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439894" y="598433"/>
            <a:ext cx="802568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1104456" y="1060098"/>
            <a:ext cx="6935087" cy="3361946"/>
          </a:xfrm>
          <a:prstGeom prst="rect">
            <a:avLst/>
          </a:prstGeom>
          <a:noFill/>
        </p:spPr>
        <p:txBody>
          <a:bodyPr wrap="square">
            <a:spAutoFit/>
          </a:bodyPr>
          <a:lstStyle/>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Abstract</a:t>
            </a:r>
          </a:p>
          <a:p>
            <a:pPr marL="285750" indent="-285750">
              <a:lnSpc>
                <a:spcPct val="90000"/>
              </a:lnSpc>
              <a:spcBef>
                <a:spcPts val="1000"/>
              </a:spcBef>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Problem Statement </a:t>
            </a: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Proposed System/Solution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Algorithm &amp; Deployment  </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GitHub Link</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Project Demo(photos / videos)</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Conclusion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Future Scope</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References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699" y="44502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Abstract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FEA017C-D927-8F7C-94B8-888C58DF6338}"/>
              </a:ext>
            </a:extLst>
          </p:cNvPr>
          <p:cNvSpPr txBox="1"/>
          <p:nvPr/>
        </p:nvSpPr>
        <p:spPr>
          <a:xfrm>
            <a:off x="311699" y="906690"/>
            <a:ext cx="8520600" cy="2540888"/>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Customer and employee churn are major challenges for businesses, leading to revenue loss and high costs. This paper looks at machine learning techniques for predicting both customer and employee churn, comparing the two approaches. A real-life case study shows how these techniques work in practice. We also introduce an Employee Value Model (EVM), similar to Customer Lifetime Value (CLV), to help identify and retain valuable employees, aiding in better retention strategies.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Times New Roman" panose="02020603050405020304" pitchFamily="18" charset="0"/>
                <a:cs typeface="Times New Roman" panose="02020603050405020304" pitchFamily="18" charset="0"/>
              </a:rPr>
              <a:t>Problem</a:t>
            </a:r>
            <a:r>
              <a:rPr lang="en-US" sz="1400" b="1" dirty="0">
                <a:solidFill>
                  <a:schemeClr val="accent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Statement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5232313-4619-FEA0-78A7-CCFD36DEBD54}"/>
              </a:ext>
            </a:extLst>
          </p:cNvPr>
          <p:cNvSpPr txBox="1"/>
          <p:nvPr/>
        </p:nvSpPr>
        <p:spPr>
          <a:xfrm>
            <a:off x="311700" y="1017725"/>
            <a:ext cx="8520600" cy="3708708"/>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Customer churn has long been a notorious challenge for many industries, particularly those in competitive service markets such as telecommunications, banking, and insurance. Customer churn leads to direct revenue loss, brand deterioration, and operational inefficiencies. Employee churn, though similar, often results in more profound organizational disruptions, including loss of specialized knowledge, project delays, and recruitment costs. Predictive models for both customer and employee churn are crucial tools for organizations to proactively manage retention efforts and minimize negative impacts on business performance.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700" y="537806"/>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Proposed Solution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CA234FC-7A9E-FC23-DF6A-7C085D68132E}"/>
              </a:ext>
            </a:extLst>
          </p:cNvPr>
          <p:cNvSpPr txBox="1"/>
          <p:nvPr/>
        </p:nvSpPr>
        <p:spPr>
          <a:xfrm>
            <a:off x="311700" y="393365"/>
            <a:ext cx="8679051" cy="4356770"/>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To address customer and employee churn, businesses should collect historical data on customer behavior and employee performance, identifying key factors that contribute to churn. Using machine learning algorithms, predictive models can be built to forecast churn for both groups. A real-world case study can help refine these models. Additionally, an Employee Value Model (EVM), similar to Customer Lifetime Value (CLV), can be developed to assess the long-term value of employees. Insights from these models should guide targeted retention strategies, such as personalized offers for customers or career development programs for employees, while continuously monitoring and updating the models to ensure their effectiveness.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0E2A93-805F-1555-3BD5-88D1C356A49F}"/>
            </a:ext>
          </a:extLst>
        </p:cNvPr>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E867C780-D17D-9A17-4A1B-8CB595EC9D04}"/>
              </a:ext>
            </a:extLst>
          </p:cNvPr>
          <p:cNvSpPr txBox="1">
            <a:spLocks/>
          </p:cNvSpPr>
          <p:nvPr/>
        </p:nvSpPr>
        <p:spPr>
          <a:xfrm>
            <a:off x="0" y="462112"/>
            <a:ext cx="3930445" cy="6735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solidFill>
                  <a:srgbClr val="0000A8"/>
                </a:solidFill>
                <a:latin typeface="Times New Roman" panose="02020603050405020304" pitchFamily="18" charset="0"/>
                <a:cs typeface="Times New Roman" panose="02020603050405020304" pitchFamily="18" charset="0"/>
              </a:rPr>
              <a:t>Github project link</a:t>
            </a:r>
          </a:p>
        </p:txBody>
      </p:sp>
      <p:sp>
        <p:nvSpPr>
          <p:cNvPr id="4" name="TextBox 3">
            <a:extLst>
              <a:ext uri="{FF2B5EF4-FFF2-40B4-BE49-F238E27FC236}">
                <a16:creationId xmlns:a16="http://schemas.microsoft.com/office/drawing/2014/main" id="{6B387956-FF56-7A04-A911-57A95BB081DD}"/>
              </a:ext>
            </a:extLst>
          </p:cNvPr>
          <p:cNvSpPr txBox="1"/>
          <p:nvPr/>
        </p:nvSpPr>
        <p:spPr>
          <a:xfrm>
            <a:off x="1217037" y="1827548"/>
            <a:ext cx="6017342" cy="707886"/>
          </a:xfrm>
          <a:prstGeom prst="rect">
            <a:avLst/>
          </a:prstGeom>
          <a:noFill/>
        </p:spPr>
        <p:txBody>
          <a:bodyPr wrap="square">
            <a:spAutoFit/>
          </a:bodyPr>
          <a:lstStyle/>
          <a:p>
            <a:r>
              <a:rPr lang="en-IN" sz="2000" dirty="0">
                <a:solidFill>
                  <a:srgbClr val="0000FF"/>
                </a:solidFill>
                <a:latin typeface="Times New Roman" panose="02020603050405020304" pitchFamily="18" charset="0"/>
                <a:cs typeface="Times New Roman" panose="02020603050405020304" pitchFamily="18" charset="0"/>
              </a:rPr>
              <a:t>https://github.com/anbuselvan24703/NAAN-MUDHALVAN-PROJECT.git</a:t>
            </a:r>
          </a:p>
        </p:txBody>
      </p:sp>
    </p:spTree>
    <p:extLst>
      <p:ext uri="{BB962C8B-B14F-4D97-AF65-F5344CB8AC3E}">
        <p14:creationId xmlns:p14="http://schemas.microsoft.com/office/powerpoint/2010/main" val="2084531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127040" y="440791"/>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4" name="Video">
            <a:hlinkClick r:id="" action="ppaction://media"/>
            <a:extLst>
              <a:ext uri="{FF2B5EF4-FFF2-40B4-BE49-F238E27FC236}">
                <a16:creationId xmlns:a16="http://schemas.microsoft.com/office/drawing/2014/main" id="{3FF14DE7-6491-ACC9-1533-F8FB2B373C7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1700" y="995656"/>
            <a:ext cx="8520600" cy="3707053"/>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60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511392"/>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Conclusion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B3883AC-6274-E091-3840-03F5D893AEA5}"/>
              </a:ext>
            </a:extLst>
          </p:cNvPr>
          <p:cNvSpPr txBox="1"/>
          <p:nvPr/>
        </p:nvSpPr>
        <p:spPr>
          <a:xfrm>
            <a:off x="311700" y="973057"/>
            <a:ext cx="8618448" cy="1704569"/>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rPr>
              <a:t>This study demonstrates the utility of predictive models in addressing churn issues for both customers and employees. By leveraging machine learning techniques and value-based models, businesses can better understand churn patterns, optimize retention efforts, and mitigate the negative impacts of turnover.</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7478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Future Scope</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A987ECC-B781-6045-328B-B25654AA3FE9}"/>
              </a:ext>
            </a:extLst>
          </p:cNvPr>
          <p:cNvSpPr txBox="1"/>
          <p:nvPr/>
        </p:nvSpPr>
        <p:spPr>
          <a:xfrm>
            <a:off x="162732" y="958488"/>
            <a:ext cx="8818536" cy="3226524"/>
          </a:xfrm>
          <a:prstGeom prst="rect">
            <a:avLst/>
          </a:prstGeom>
          <a:noFill/>
        </p:spPr>
        <p:txBody>
          <a:bodyPr wrap="square" rtlCol="0">
            <a:spAutoFit/>
          </a:bodyPr>
          <a:lstStyle/>
          <a:p>
            <a:pPr marL="285750" indent="-285750" algn="just">
              <a:lnSpc>
                <a:spcPct val="150000"/>
              </a:lnSpc>
              <a:spcBef>
                <a:spcPts val="600"/>
              </a:spcBef>
              <a:spcAft>
                <a:spcPts val="600"/>
              </a:spcAft>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Real-time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AI-driven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cross-industry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personalized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50000"/>
              </a:lnSpc>
              <a:spcBef>
                <a:spcPts val="600"/>
              </a:spcBef>
              <a:spcAft>
                <a:spcPts val="600"/>
              </a:spcAft>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predictive.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buFont typeface="Arial" panose="020B0604020202020204" pitchFamily="34" charset="0"/>
              <a:buChar char="•"/>
            </a:pPr>
            <a:endParaRPr lang="en-IN" sz="1800" b="1" dirty="0"/>
          </a:p>
        </p:txBody>
      </p:sp>
    </p:spTree>
    <p:extLst>
      <p:ext uri="{BB962C8B-B14F-4D97-AF65-F5344CB8AC3E}">
        <p14:creationId xmlns:p14="http://schemas.microsoft.com/office/powerpoint/2010/main" val="7051142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1.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107</TotalTime>
  <Words>490</Words>
  <Application>Microsoft Office PowerPoint</Application>
  <PresentationFormat>On-screen Show (16:9)</PresentationFormat>
  <Paragraphs>44</Paragraphs>
  <Slides>10</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PowerPoint Presentation</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Amresh T</cp:lastModifiedBy>
  <cp:revision>16</cp:revision>
  <dcterms:modified xsi:type="dcterms:W3CDTF">2024-11-10T07:36:23Z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